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w" panose="020B0604020202020204" charset="0"/>
      <p:regular r:id="rId26"/>
    </p:embeddedFont>
    <p:embeddedFont>
      <p:font typeface="Now Bold" panose="020B0604020202020204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Bold" panose="020B0806030504020204" charset="0"/>
      <p:regular r:id="rId32"/>
    </p:embeddedFont>
    <p:embeddedFont>
      <p:font typeface="Open Sans Bold Italics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4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tiflow.c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igma.com/design/SNczLtuwiB20xMxXTjid4A/Untitled?node-id=1-2902&amp;node-type=CANVA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50824">
            <a:off x="5860054" y="3948667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2" y="0"/>
                </a:lnTo>
                <a:lnTo>
                  <a:pt x="19330422" y="8079723"/>
                </a:lnTo>
                <a:lnTo>
                  <a:pt x="0" y="807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39775" y="3325817"/>
            <a:ext cx="3776328" cy="3635365"/>
          </a:xfrm>
          <a:custGeom>
            <a:avLst/>
            <a:gdLst/>
            <a:ahLst/>
            <a:cxnLst/>
            <a:rect l="l" t="t" r="r" b="b"/>
            <a:pathLst>
              <a:path w="3776328" h="3635365">
                <a:moveTo>
                  <a:pt x="0" y="0"/>
                </a:moveTo>
                <a:lnTo>
                  <a:pt x="3776328" y="0"/>
                </a:lnTo>
                <a:lnTo>
                  <a:pt x="3776328" y="3635366"/>
                </a:lnTo>
                <a:lnTo>
                  <a:pt x="0" y="363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96578" y="482525"/>
            <a:ext cx="4862722" cy="1092351"/>
          </a:xfrm>
          <a:custGeom>
            <a:avLst/>
            <a:gdLst/>
            <a:ahLst/>
            <a:cxnLst/>
            <a:rect l="l" t="t" r="r" b="b"/>
            <a:pathLst>
              <a:path w="4862722" h="1092351">
                <a:moveTo>
                  <a:pt x="0" y="0"/>
                </a:moveTo>
                <a:lnTo>
                  <a:pt x="4862722" y="0"/>
                </a:lnTo>
                <a:lnTo>
                  <a:pt x="4862722" y="1092350"/>
                </a:lnTo>
                <a:lnTo>
                  <a:pt x="0" y="1092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51039" y="6579915"/>
            <a:ext cx="1864277" cy="1890824"/>
          </a:xfrm>
          <a:custGeom>
            <a:avLst/>
            <a:gdLst/>
            <a:ahLst/>
            <a:cxnLst/>
            <a:rect l="l" t="t" r="r" b="b"/>
            <a:pathLst>
              <a:path w="1864277" h="1890824">
                <a:moveTo>
                  <a:pt x="0" y="0"/>
                </a:moveTo>
                <a:lnTo>
                  <a:pt x="1864278" y="0"/>
                </a:lnTo>
                <a:lnTo>
                  <a:pt x="1864278" y="1890824"/>
                </a:lnTo>
                <a:lnTo>
                  <a:pt x="0" y="1890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42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869677"/>
            <a:ext cx="8739938" cy="2214899"/>
            <a:chOff x="0" y="0"/>
            <a:chExt cx="11653251" cy="2953198"/>
          </a:xfrm>
        </p:grpSpPr>
        <p:sp>
          <p:nvSpPr>
            <p:cNvPr id="7" name="TextBox 7"/>
            <p:cNvSpPr txBox="1"/>
            <p:nvPr/>
          </p:nvSpPr>
          <p:spPr>
            <a:xfrm>
              <a:off x="0" y="1090100"/>
              <a:ext cx="11653251" cy="1863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03"/>
                </a:lnSpc>
              </a:pPr>
              <a:r>
                <a:rPr lang="en-US" sz="9086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OPTIFLOW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331521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01"/>
                </a:lnSpc>
              </a:pPr>
              <a:r>
                <a:rPr lang="en-US" sz="4501" spc="1093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PROYECTO APT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86825"/>
            <a:ext cx="63375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60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SEP/2024 - OPTIFLOW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992508"/>
            <a:ext cx="940415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0"/>
              </a:lnSpc>
              <a:spcBef>
                <a:spcPct val="0"/>
              </a:spcBef>
            </a:pPr>
            <a:r>
              <a:rPr lang="en-US" sz="3000" b="1" i="1" spc="6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“Transforma tus datos en decisiones estratégicas”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00" y="-275174"/>
            <a:ext cx="3420008" cy="3137857"/>
          </a:xfrm>
          <a:custGeom>
            <a:avLst/>
            <a:gdLst/>
            <a:ahLst/>
            <a:cxnLst/>
            <a:rect l="l" t="t" r="r" b="b"/>
            <a:pathLst>
              <a:path w="3420008" h="3137857">
                <a:moveTo>
                  <a:pt x="0" y="0"/>
                </a:moveTo>
                <a:lnTo>
                  <a:pt x="3420007" y="0"/>
                </a:lnTo>
                <a:lnTo>
                  <a:pt x="3420007" y="3137857"/>
                </a:lnTo>
                <a:lnTo>
                  <a:pt x="0" y="313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042422" y="-4600420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8079722"/>
                </a:moveTo>
                <a:lnTo>
                  <a:pt x="19330422" y="8079722"/>
                </a:lnTo>
                <a:lnTo>
                  <a:pt x="19330422" y="0"/>
                </a:lnTo>
                <a:lnTo>
                  <a:pt x="0" y="0"/>
                </a:lnTo>
                <a:lnTo>
                  <a:pt x="0" y="80797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97627" y="627698"/>
            <a:ext cx="9519999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Costos del Proyecto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02004" y="3055095"/>
            <a:ext cx="10547625" cy="1447291"/>
            <a:chOff x="0" y="0"/>
            <a:chExt cx="14063500" cy="1929721"/>
          </a:xfrm>
        </p:grpSpPr>
        <p:sp>
          <p:nvSpPr>
            <p:cNvPr id="6" name="TextBox 6"/>
            <p:cNvSpPr txBox="1"/>
            <p:nvPr/>
          </p:nvSpPr>
          <p:spPr>
            <a:xfrm>
              <a:off x="0" y="881381"/>
              <a:ext cx="14063500" cy="1048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Cloud Functions (2 millones de invocaciones por mes).</a:t>
              </a:r>
            </a:p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BigQuery (1 TB de consultas por mes, 10 GB de almacenamiento por mes).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839913" cy="572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52"/>
                </a:lnSpc>
              </a:pPr>
              <a:r>
                <a:rPr lang="en-US" sz="2537" b="1">
                  <a:solidFill>
                    <a:srgbClr val="FFF7F1"/>
                  </a:solidFill>
                  <a:latin typeface="Now Bold"/>
                  <a:ea typeface="Now Bold"/>
                  <a:cs typeface="Now Bold"/>
                  <a:sym typeface="Now Bold"/>
                </a:rPr>
                <a:t>Capa Gratuita de GCP: $0 (Dentro de los límites)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2004" y="4889172"/>
            <a:ext cx="10547625" cy="2285282"/>
            <a:chOff x="0" y="0"/>
            <a:chExt cx="14063500" cy="3047042"/>
          </a:xfrm>
        </p:grpSpPr>
        <p:sp>
          <p:nvSpPr>
            <p:cNvPr id="9" name="TextBox 9"/>
            <p:cNvSpPr txBox="1"/>
            <p:nvPr/>
          </p:nvSpPr>
          <p:spPr>
            <a:xfrm>
              <a:off x="0" y="881381"/>
              <a:ext cx="14063500" cy="2165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Dominio .cl + certificado SSL.</a:t>
              </a:r>
            </a:p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5 bases de datos.</a:t>
              </a:r>
            </a:p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Transferencia de datos ilimitada.</a:t>
              </a:r>
            </a:p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Entre otros.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3839913" cy="572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52"/>
                </a:lnSpc>
              </a:pPr>
              <a:r>
                <a:rPr lang="en-US" sz="2537" b="1">
                  <a:solidFill>
                    <a:srgbClr val="FFF7F1"/>
                  </a:solidFill>
                  <a:latin typeface="Now Bold"/>
                  <a:ea typeface="Now Bold"/>
                  <a:cs typeface="Now Bold"/>
                  <a:sym typeface="Now Bold"/>
                </a:rPr>
                <a:t>Plan Hosting Web: $37.961 (IVA incluido) / anual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2004" y="7564979"/>
            <a:ext cx="10547625" cy="2704277"/>
            <a:chOff x="0" y="0"/>
            <a:chExt cx="14063500" cy="360570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81381"/>
              <a:ext cx="14063500" cy="2724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Gestión de DNS.</a:t>
              </a:r>
            </a:p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Protección contra ataques DDoS, EDoS, etc.</a:t>
              </a:r>
            </a:p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Mejoras de rendimiento mediante CDN (Red de distribución de contenidos).</a:t>
              </a:r>
            </a:p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Análisis en tiempo real del tráfico y estadísticas</a:t>
              </a:r>
            </a:p>
            <a:p>
              <a:pPr marL="438334" lvl="1" indent="-219167" algn="l">
                <a:lnSpc>
                  <a:spcPts val="3349"/>
                </a:lnSpc>
                <a:buFont typeface="Arial"/>
                <a:buChar char="•"/>
              </a:pPr>
              <a:r>
                <a:rPr lang="en-US" sz="203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Entre otros.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839913" cy="572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52"/>
                </a:lnSpc>
              </a:pPr>
              <a:r>
                <a:rPr lang="en-US" sz="2537" b="1">
                  <a:solidFill>
                    <a:srgbClr val="FFF7F1"/>
                  </a:solidFill>
                  <a:latin typeface="Now Bold"/>
                  <a:ea typeface="Now Bold"/>
                  <a:cs typeface="Now Bold"/>
                  <a:sym typeface="Now Bold"/>
                </a:rPr>
                <a:t>CloudFlare: $0 (Dentro de los limites)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00" y="-275174"/>
            <a:ext cx="3420008" cy="3137857"/>
          </a:xfrm>
          <a:custGeom>
            <a:avLst/>
            <a:gdLst/>
            <a:ahLst/>
            <a:cxnLst/>
            <a:rect l="l" t="t" r="r" b="b"/>
            <a:pathLst>
              <a:path w="3420008" h="3137857">
                <a:moveTo>
                  <a:pt x="0" y="0"/>
                </a:moveTo>
                <a:lnTo>
                  <a:pt x="3420007" y="0"/>
                </a:lnTo>
                <a:lnTo>
                  <a:pt x="3420007" y="3137857"/>
                </a:lnTo>
                <a:lnTo>
                  <a:pt x="0" y="313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042422" y="-4600420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8079722"/>
                </a:moveTo>
                <a:lnTo>
                  <a:pt x="19330422" y="8079722"/>
                </a:lnTo>
                <a:lnTo>
                  <a:pt x="19330422" y="0"/>
                </a:lnTo>
                <a:lnTo>
                  <a:pt x="0" y="0"/>
                </a:lnTo>
                <a:lnTo>
                  <a:pt x="0" y="80797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63894" y="6978254"/>
            <a:ext cx="2760212" cy="2760212"/>
          </a:xfrm>
          <a:custGeom>
            <a:avLst/>
            <a:gdLst/>
            <a:ahLst/>
            <a:cxnLst/>
            <a:rect l="l" t="t" r="r" b="b"/>
            <a:pathLst>
              <a:path w="2760212" h="2760212">
                <a:moveTo>
                  <a:pt x="0" y="0"/>
                </a:moveTo>
                <a:lnTo>
                  <a:pt x="2760212" y="0"/>
                </a:lnTo>
                <a:lnTo>
                  <a:pt x="2760212" y="2760211"/>
                </a:lnTo>
                <a:lnTo>
                  <a:pt x="0" y="2760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85566" y="627698"/>
            <a:ext cx="12974254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Perfil de Usuarios que Buscamos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4855" y="3923501"/>
            <a:ext cx="16898290" cy="252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</a:pPr>
            <a:r>
              <a:rPr lang="en-US" sz="480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Pymes o personas insertas en el mercado que requieran de un gestor de inventarios y toma empirica de decisiones.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00" y="-275174"/>
            <a:ext cx="3420008" cy="3137857"/>
          </a:xfrm>
          <a:custGeom>
            <a:avLst/>
            <a:gdLst/>
            <a:ahLst/>
            <a:cxnLst/>
            <a:rect l="l" t="t" r="r" b="b"/>
            <a:pathLst>
              <a:path w="3420008" h="3137857">
                <a:moveTo>
                  <a:pt x="0" y="0"/>
                </a:moveTo>
                <a:lnTo>
                  <a:pt x="3420007" y="0"/>
                </a:lnTo>
                <a:lnTo>
                  <a:pt x="3420007" y="3137857"/>
                </a:lnTo>
                <a:lnTo>
                  <a:pt x="0" y="313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042422" y="-4600420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8079722"/>
                </a:moveTo>
                <a:lnTo>
                  <a:pt x="19330422" y="8079722"/>
                </a:lnTo>
                <a:lnTo>
                  <a:pt x="19330422" y="0"/>
                </a:lnTo>
                <a:lnTo>
                  <a:pt x="0" y="0"/>
                </a:lnTo>
                <a:lnTo>
                  <a:pt x="0" y="80797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2004" y="766851"/>
            <a:ext cx="14767163" cy="9520149"/>
          </a:xfrm>
          <a:custGeom>
            <a:avLst/>
            <a:gdLst/>
            <a:ahLst/>
            <a:cxnLst/>
            <a:rect l="l" t="t" r="r" b="b"/>
            <a:pathLst>
              <a:path w="14767163" h="9520149">
                <a:moveTo>
                  <a:pt x="0" y="0"/>
                </a:moveTo>
                <a:lnTo>
                  <a:pt x="14767163" y="0"/>
                </a:lnTo>
                <a:lnTo>
                  <a:pt x="14767163" y="9520149"/>
                </a:lnTo>
                <a:lnTo>
                  <a:pt x="0" y="9520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56873" y="57150"/>
            <a:ext cx="12974254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Temporalidad del Proyecto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1304" y="7521981"/>
            <a:ext cx="3420008" cy="3137857"/>
          </a:xfrm>
          <a:custGeom>
            <a:avLst/>
            <a:gdLst/>
            <a:ahLst/>
            <a:cxnLst/>
            <a:rect l="l" t="t" r="r" b="b"/>
            <a:pathLst>
              <a:path w="3420008" h="3137857">
                <a:moveTo>
                  <a:pt x="0" y="0"/>
                </a:moveTo>
                <a:lnTo>
                  <a:pt x="3420008" y="0"/>
                </a:lnTo>
                <a:lnTo>
                  <a:pt x="3420008" y="3137857"/>
                </a:lnTo>
                <a:lnTo>
                  <a:pt x="0" y="313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358413" y="-4600420"/>
            <a:ext cx="18646413" cy="7793820"/>
          </a:xfrm>
          <a:custGeom>
            <a:avLst/>
            <a:gdLst/>
            <a:ahLst/>
            <a:cxnLst/>
            <a:rect l="l" t="t" r="r" b="b"/>
            <a:pathLst>
              <a:path w="18646413" h="7793820">
                <a:moveTo>
                  <a:pt x="0" y="7793820"/>
                </a:moveTo>
                <a:lnTo>
                  <a:pt x="18646413" y="7793820"/>
                </a:lnTo>
                <a:lnTo>
                  <a:pt x="18646413" y="0"/>
                </a:lnTo>
                <a:lnTo>
                  <a:pt x="0" y="0"/>
                </a:lnTo>
                <a:lnTo>
                  <a:pt x="0" y="7793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85566" y="627698"/>
            <a:ext cx="12974254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Distribución de Módulos</a:t>
            </a:r>
          </a:p>
        </p:txBody>
      </p:sp>
      <p:sp>
        <p:nvSpPr>
          <p:cNvPr id="5" name="AutoShape 5"/>
          <p:cNvSpPr/>
          <p:nvPr/>
        </p:nvSpPr>
        <p:spPr>
          <a:xfrm>
            <a:off x="2126190" y="3702777"/>
            <a:ext cx="14239588" cy="0"/>
          </a:xfrm>
          <a:prstGeom prst="line">
            <a:avLst/>
          </a:prstGeom>
          <a:ln w="1905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49600" y="3374673"/>
            <a:ext cx="672305" cy="608584"/>
          </a:xfrm>
          <a:custGeom>
            <a:avLst/>
            <a:gdLst/>
            <a:ahLst/>
            <a:cxnLst/>
            <a:rect l="l" t="t" r="r" b="b"/>
            <a:pathLst>
              <a:path w="672305" h="608584">
                <a:moveTo>
                  <a:pt x="0" y="0"/>
                </a:moveTo>
                <a:lnTo>
                  <a:pt x="672305" y="0"/>
                </a:lnTo>
                <a:lnTo>
                  <a:pt x="672305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35" b="-523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48862" y="3374673"/>
            <a:ext cx="672305" cy="608584"/>
          </a:xfrm>
          <a:custGeom>
            <a:avLst/>
            <a:gdLst/>
            <a:ahLst/>
            <a:cxnLst/>
            <a:rect l="l" t="t" r="r" b="b"/>
            <a:pathLst>
              <a:path w="672305" h="608584">
                <a:moveTo>
                  <a:pt x="0" y="0"/>
                </a:moveTo>
                <a:lnTo>
                  <a:pt x="672305" y="0"/>
                </a:lnTo>
                <a:lnTo>
                  <a:pt x="672305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35" b="-523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45263" y="3374673"/>
            <a:ext cx="672305" cy="608584"/>
          </a:xfrm>
          <a:custGeom>
            <a:avLst/>
            <a:gdLst/>
            <a:ahLst/>
            <a:cxnLst/>
            <a:rect l="l" t="t" r="r" b="b"/>
            <a:pathLst>
              <a:path w="672305" h="608584">
                <a:moveTo>
                  <a:pt x="0" y="0"/>
                </a:moveTo>
                <a:lnTo>
                  <a:pt x="672305" y="0"/>
                </a:lnTo>
                <a:lnTo>
                  <a:pt x="672305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35" b="-523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42769" y="3374673"/>
            <a:ext cx="672305" cy="608584"/>
          </a:xfrm>
          <a:custGeom>
            <a:avLst/>
            <a:gdLst/>
            <a:ahLst/>
            <a:cxnLst/>
            <a:rect l="l" t="t" r="r" b="b"/>
            <a:pathLst>
              <a:path w="672305" h="608584">
                <a:moveTo>
                  <a:pt x="0" y="0"/>
                </a:moveTo>
                <a:lnTo>
                  <a:pt x="672305" y="0"/>
                </a:lnTo>
                <a:lnTo>
                  <a:pt x="672305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35" b="-523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66095" y="3374673"/>
            <a:ext cx="672305" cy="608584"/>
          </a:xfrm>
          <a:custGeom>
            <a:avLst/>
            <a:gdLst/>
            <a:ahLst/>
            <a:cxnLst/>
            <a:rect l="l" t="t" r="r" b="b"/>
            <a:pathLst>
              <a:path w="672305" h="608584">
                <a:moveTo>
                  <a:pt x="0" y="0"/>
                </a:moveTo>
                <a:lnTo>
                  <a:pt x="672305" y="0"/>
                </a:lnTo>
                <a:lnTo>
                  <a:pt x="672305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35" b="-523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00801" y="4269830"/>
            <a:ext cx="265077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[M-05]: Login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62079" y="5148351"/>
            <a:ext cx="624587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[M-01]: Gestión de Inventarios</a:t>
            </a:r>
          </a:p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 Recursos del Cliente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00142" y="6607897"/>
            <a:ext cx="648771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[M-02]: Análisis Financiero - 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45630" y="7484947"/>
            <a:ext cx="646658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[M-03]: Gestión de Proveedores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43555" y="8361997"/>
            <a:ext cx="3844445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[M-04]: historial de Movimientos de productos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995277" y="3983257"/>
            <a:ext cx="0" cy="353248"/>
          </a:xfrm>
          <a:prstGeom prst="line">
            <a:avLst/>
          </a:prstGeom>
          <a:ln w="1905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5575489" y="3983257"/>
            <a:ext cx="0" cy="1141892"/>
          </a:xfrm>
          <a:prstGeom prst="line">
            <a:avLst/>
          </a:prstGeom>
          <a:ln w="1905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9171891" y="3949782"/>
            <a:ext cx="0" cy="2387437"/>
          </a:xfrm>
          <a:prstGeom prst="line">
            <a:avLst/>
          </a:prstGeom>
          <a:ln w="1905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2788446" y="3949782"/>
            <a:ext cx="0" cy="3601841"/>
          </a:xfrm>
          <a:prstGeom prst="line">
            <a:avLst/>
          </a:prstGeom>
          <a:ln w="1905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16346727" y="3983277"/>
            <a:ext cx="9525" cy="4478913"/>
          </a:xfrm>
          <a:prstGeom prst="line">
            <a:avLst/>
          </a:prstGeom>
          <a:ln w="1905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18309" flipV="1">
            <a:off x="-5354691" y="-3710491"/>
            <a:ext cx="21262694" cy="8887372"/>
          </a:xfrm>
          <a:custGeom>
            <a:avLst/>
            <a:gdLst/>
            <a:ahLst/>
            <a:cxnLst/>
            <a:rect l="l" t="t" r="r" b="b"/>
            <a:pathLst>
              <a:path w="21262694" h="8887372">
                <a:moveTo>
                  <a:pt x="0" y="8887373"/>
                </a:moveTo>
                <a:lnTo>
                  <a:pt x="21262693" y="8887373"/>
                </a:lnTo>
                <a:lnTo>
                  <a:pt x="21262693" y="0"/>
                </a:lnTo>
                <a:lnTo>
                  <a:pt x="0" y="0"/>
                </a:lnTo>
                <a:lnTo>
                  <a:pt x="0" y="88873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56140" y="4021455"/>
            <a:ext cx="5747589" cy="230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1" spc="16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Aspectos Técnicos</a:t>
            </a:r>
          </a:p>
        </p:txBody>
      </p:sp>
      <p:sp>
        <p:nvSpPr>
          <p:cNvPr id="4" name="Freeform 4"/>
          <p:cNvSpPr/>
          <p:nvPr/>
        </p:nvSpPr>
        <p:spPr>
          <a:xfrm>
            <a:off x="10944693" y="4062814"/>
            <a:ext cx="2287167" cy="2161373"/>
          </a:xfrm>
          <a:custGeom>
            <a:avLst/>
            <a:gdLst/>
            <a:ahLst/>
            <a:cxnLst/>
            <a:rect l="l" t="t" r="r" b="b"/>
            <a:pathLst>
              <a:path w="2287167" h="2161373">
                <a:moveTo>
                  <a:pt x="0" y="0"/>
                </a:moveTo>
                <a:lnTo>
                  <a:pt x="2287167" y="0"/>
                </a:lnTo>
                <a:lnTo>
                  <a:pt x="2287167" y="2161372"/>
                </a:lnTo>
                <a:lnTo>
                  <a:pt x="0" y="2161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50824">
            <a:off x="6882995" y="4918283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5838" y="1719389"/>
            <a:ext cx="17502025" cy="8198550"/>
          </a:xfrm>
          <a:custGeom>
            <a:avLst/>
            <a:gdLst/>
            <a:ahLst/>
            <a:cxnLst/>
            <a:rect l="l" t="t" r="r" b="b"/>
            <a:pathLst>
              <a:path w="17502025" h="8198550">
                <a:moveTo>
                  <a:pt x="0" y="0"/>
                </a:moveTo>
                <a:lnTo>
                  <a:pt x="17502026" y="0"/>
                </a:lnTo>
                <a:lnTo>
                  <a:pt x="17502026" y="8198550"/>
                </a:lnTo>
                <a:lnTo>
                  <a:pt x="0" y="819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5838" y="1719389"/>
            <a:ext cx="1600175" cy="1600175"/>
          </a:xfrm>
          <a:custGeom>
            <a:avLst/>
            <a:gdLst/>
            <a:ahLst/>
            <a:cxnLst/>
            <a:rect l="l" t="t" r="r" b="b"/>
            <a:pathLst>
              <a:path w="1600175" h="1600175">
                <a:moveTo>
                  <a:pt x="0" y="0"/>
                </a:moveTo>
                <a:lnTo>
                  <a:pt x="1600175" y="0"/>
                </a:lnTo>
                <a:lnTo>
                  <a:pt x="1600175" y="1600175"/>
                </a:lnTo>
                <a:lnTo>
                  <a:pt x="0" y="160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1343" y="8204040"/>
            <a:ext cx="1657196" cy="1657196"/>
          </a:xfrm>
          <a:custGeom>
            <a:avLst/>
            <a:gdLst/>
            <a:ahLst/>
            <a:cxnLst/>
            <a:rect l="l" t="t" r="r" b="b"/>
            <a:pathLst>
              <a:path w="1657196" h="1657196">
                <a:moveTo>
                  <a:pt x="0" y="0"/>
                </a:moveTo>
                <a:lnTo>
                  <a:pt x="1657197" y="0"/>
                </a:lnTo>
                <a:lnTo>
                  <a:pt x="1657197" y="1657197"/>
                </a:lnTo>
                <a:lnTo>
                  <a:pt x="0" y="165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7111" y="1393903"/>
            <a:ext cx="1925661" cy="1925661"/>
          </a:xfrm>
          <a:custGeom>
            <a:avLst/>
            <a:gdLst/>
            <a:ahLst/>
            <a:cxnLst/>
            <a:rect l="l" t="t" r="r" b="b"/>
            <a:pathLst>
              <a:path w="1925661" h="1925661">
                <a:moveTo>
                  <a:pt x="0" y="0"/>
                </a:moveTo>
                <a:lnTo>
                  <a:pt x="1925661" y="0"/>
                </a:lnTo>
                <a:lnTo>
                  <a:pt x="1925661" y="1925661"/>
                </a:lnTo>
                <a:lnTo>
                  <a:pt x="0" y="19256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56755" y="7010842"/>
            <a:ext cx="795393" cy="795393"/>
          </a:xfrm>
          <a:custGeom>
            <a:avLst/>
            <a:gdLst/>
            <a:ahLst/>
            <a:cxnLst/>
            <a:rect l="l" t="t" r="r" b="b"/>
            <a:pathLst>
              <a:path w="795393" h="795393">
                <a:moveTo>
                  <a:pt x="0" y="0"/>
                </a:moveTo>
                <a:lnTo>
                  <a:pt x="795393" y="0"/>
                </a:lnTo>
                <a:lnTo>
                  <a:pt x="795393" y="795393"/>
                </a:lnTo>
                <a:lnTo>
                  <a:pt x="0" y="795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49211" y="8655363"/>
            <a:ext cx="1205874" cy="1205874"/>
          </a:xfrm>
          <a:custGeom>
            <a:avLst/>
            <a:gdLst/>
            <a:ahLst/>
            <a:cxnLst/>
            <a:rect l="l" t="t" r="r" b="b"/>
            <a:pathLst>
              <a:path w="1205874" h="1205874">
                <a:moveTo>
                  <a:pt x="0" y="0"/>
                </a:moveTo>
                <a:lnTo>
                  <a:pt x="1205874" y="0"/>
                </a:lnTo>
                <a:lnTo>
                  <a:pt x="1205874" y="1205874"/>
                </a:lnTo>
                <a:lnTo>
                  <a:pt x="0" y="12058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13176" y="450677"/>
            <a:ext cx="1580735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Hosting Web y Despliegue Continuo - CI/CD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50824">
            <a:off x="6882995" y="4918283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153418"/>
            <a:ext cx="18607433" cy="8133582"/>
          </a:xfrm>
          <a:custGeom>
            <a:avLst/>
            <a:gdLst/>
            <a:ahLst/>
            <a:cxnLst/>
            <a:rect l="l" t="t" r="r" b="b"/>
            <a:pathLst>
              <a:path w="18607433" h="8133582">
                <a:moveTo>
                  <a:pt x="0" y="0"/>
                </a:moveTo>
                <a:lnTo>
                  <a:pt x="18607433" y="0"/>
                </a:lnTo>
                <a:lnTo>
                  <a:pt x="18607433" y="8133582"/>
                </a:lnTo>
                <a:lnTo>
                  <a:pt x="0" y="813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16379" y="314325"/>
            <a:ext cx="797467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Arquitectura Alto Nivel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50824">
            <a:off x="6882995" y="4918283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1344" y="881362"/>
            <a:ext cx="14645311" cy="9405638"/>
          </a:xfrm>
          <a:custGeom>
            <a:avLst/>
            <a:gdLst/>
            <a:ahLst/>
            <a:cxnLst/>
            <a:rect l="l" t="t" r="r" b="b"/>
            <a:pathLst>
              <a:path w="14645311" h="9405638">
                <a:moveTo>
                  <a:pt x="0" y="0"/>
                </a:moveTo>
                <a:lnTo>
                  <a:pt x="14645312" y="0"/>
                </a:lnTo>
                <a:lnTo>
                  <a:pt x="14645312" y="9405638"/>
                </a:lnTo>
                <a:lnTo>
                  <a:pt x="0" y="9405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8" b="-4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71833" y="3623236"/>
            <a:ext cx="2543609" cy="856348"/>
          </a:xfrm>
          <a:custGeom>
            <a:avLst/>
            <a:gdLst/>
            <a:ahLst/>
            <a:cxnLst/>
            <a:rect l="l" t="t" r="r" b="b"/>
            <a:pathLst>
              <a:path w="2543609" h="856348">
                <a:moveTo>
                  <a:pt x="0" y="0"/>
                </a:moveTo>
                <a:lnTo>
                  <a:pt x="2543609" y="0"/>
                </a:lnTo>
                <a:lnTo>
                  <a:pt x="2543609" y="856349"/>
                </a:lnTo>
                <a:lnTo>
                  <a:pt x="0" y="85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1337" y="2115714"/>
            <a:ext cx="2400513" cy="1507522"/>
          </a:xfrm>
          <a:custGeom>
            <a:avLst/>
            <a:gdLst/>
            <a:ahLst/>
            <a:cxnLst/>
            <a:rect l="l" t="t" r="r" b="b"/>
            <a:pathLst>
              <a:path w="2400513" h="1507522">
                <a:moveTo>
                  <a:pt x="0" y="0"/>
                </a:moveTo>
                <a:lnTo>
                  <a:pt x="2400514" y="0"/>
                </a:lnTo>
                <a:lnTo>
                  <a:pt x="2400514" y="1507522"/>
                </a:lnTo>
                <a:lnTo>
                  <a:pt x="0" y="150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56663" y="47625"/>
            <a:ext cx="797467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Arquitectura Bajo Nivel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50824">
            <a:off x="8125314" y="6078934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3" y="0"/>
                </a:lnTo>
                <a:lnTo>
                  <a:pt x="19330423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96398" y="2673961"/>
            <a:ext cx="3117798" cy="3117798"/>
          </a:xfrm>
          <a:custGeom>
            <a:avLst/>
            <a:gdLst/>
            <a:ahLst/>
            <a:cxnLst/>
            <a:rect l="l" t="t" r="r" b="b"/>
            <a:pathLst>
              <a:path w="3117798" h="3117798">
                <a:moveTo>
                  <a:pt x="0" y="0"/>
                </a:moveTo>
                <a:lnTo>
                  <a:pt x="3117797" y="0"/>
                </a:lnTo>
                <a:lnTo>
                  <a:pt x="3117797" y="3117798"/>
                </a:lnTo>
                <a:lnTo>
                  <a:pt x="0" y="3117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95919" y="3572781"/>
            <a:ext cx="3041266" cy="1592863"/>
          </a:xfrm>
          <a:custGeom>
            <a:avLst/>
            <a:gdLst/>
            <a:ahLst/>
            <a:cxnLst/>
            <a:rect l="l" t="t" r="r" b="b"/>
            <a:pathLst>
              <a:path w="3041266" h="1592863">
                <a:moveTo>
                  <a:pt x="0" y="0"/>
                </a:moveTo>
                <a:lnTo>
                  <a:pt x="3041266" y="0"/>
                </a:lnTo>
                <a:lnTo>
                  <a:pt x="3041266" y="1592863"/>
                </a:lnTo>
                <a:lnTo>
                  <a:pt x="0" y="1592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09726" y="2619440"/>
            <a:ext cx="2337534" cy="2775894"/>
          </a:xfrm>
          <a:custGeom>
            <a:avLst/>
            <a:gdLst/>
            <a:ahLst/>
            <a:cxnLst/>
            <a:rect l="l" t="t" r="r" b="b"/>
            <a:pathLst>
              <a:path w="2337534" h="2775894">
                <a:moveTo>
                  <a:pt x="0" y="0"/>
                </a:moveTo>
                <a:lnTo>
                  <a:pt x="2337535" y="0"/>
                </a:lnTo>
                <a:lnTo>
                  <a:pt x="2337535" y="2775894"/>
                </a:lnTo>
                <a:lnTo>
                  <a:pt x="0" y="2775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6831" y="6174053"/>
            <a:ext cx="2431319" cy="2989808"/>
          </a:xfrm>
          <a:custGeom>
            <a:avLst/>
            <a:gdLst/>
            <a:ahLst/>
            <a:cxnLst/>
            <a:rect l="l" t="t" r="r" b="b"/>
            <a:pathLst>
              <a:path w="2431319" h="2989808">
                <a:moveTo>
                  <a:pt x="0" y="0"/>
                </a:moveTo>
                <a:lnTo>
                  <a:pt x="2431318" y="0"/>
                </a:lnTo>
                <a:lnTo>
                  <a:pt x="2431318" y="2989808"/>
                </a:lnTo>
                <a:lnTo>
                  <a:pt x="0" y="2989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64233" y="2831030"/>
            <a:ext cx="2803661" cy="2803661"/>
          </a:xfrm>
          <a:custGeom>
            <a:avLst/>
            <a:gdLst/>
            <a:ahLst/>
            <a:cxnLst/>
            <a:rect l="l" t="t" r="r" b="b"/>
            <a:pathLst>
              <a:path w="2803661" h="2803661">
                <a:moveTo>
                  <a:pt x="0" y="0"/>
                </a:moveTo>
                <a:lnTo>
                  <a:pt x="2803661" y="0"/>
                </a:lnTo>
                <a:lnTo>
                  <a:pt x="2803661" y="2803661"/>
                </a:lnTo>
                <a:lnTo>
                  <a:pt x="0" y="2803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91180" y="6343346"/>
            <a:ext cx="2651222" cy="2651222"/>
          </a:xfrm>
          <a:custGeom>
            <a:avLst/>
            <a:gdLst/>
            <a:ahLst/>
            <a:cxnLst/>
            <a:rect l="l" t="t" r="r" b="b"/>
            <a:pathLst>
              <a:path w="2651222" h="2651222">
                <a:moveTo>
                  <a:pt x="0" y="0"/>
                </a:moveTo>
                <a:lnTo>
                  <a:pt x="2651222" y="0"/>
                </a:lnTo>
                <a:lnTo>
                  <a:pt x="2651222" y="2651222"/>
                </a:lnTo>
                <a:lnTo>
                  <a:pt x="0" y="26512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42611" y="6079614"/>
            <a:ext cx="3178686" cy="3178686"/>
          </a:xfrm>
          <a:custGeom>
            <a:avLst/>
            <a:gdLst/>
            <a:ahLst/>
            <a:cxnLst/>
            <a:rect l="l" t="t" r="r" b="b"/>
            <a:pathLst>
              <a:path w="3178686" h="3178686">
                <a:moveTo>
                  <a:pt x="0" y="0"/>
                </a:moveTo>
                <a:lnTo>
                  <a:pt x="3178687" y="0"/>
                </a:lnTo>
                <a:lnTo>
                  <a:pt x="3178687" y="3178686"/>
                </a:lnTo>
                <a:lnTo>
                  <a:pt x="0" y="3178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66769" y="6570520"/>
            <a:ext cx="3859950" cy="2424048"/>
          </a:xfrm>
          <a:custGeom>
            <a:avLst/>
            <a:gdLst/>
            <a:ahLst/>
            <a:cxnLst/>
            <a:rect l="l" t="t" r="r" b="b"/>
            <a:pathLst>
              <a:path w="3859950" h="2424048">
                <a:moveTo>
                  <a:pt x="0" y="0"/>
                </a:moveTo>
                <a:lnTo>
                  <a:pt x="3859950" y="0"/>
                </a:lnTo>
                <a:lnTo>
                  <a:pt x="3859950" y="2424048"/>
                </a:lnTo>
                <a:lnTo>
                  <a:pt x="0" y="24240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21507" y="6432228"/>
            <a:ext cx="2700633" cy="2700633"/>
          </a:xfrm>
          <a:custGeom>
            <a:avLst/>
            <a:gdLst/>
            <a:ahLst/>
            <a:cxnLst/>
            <a:rect l="l" t="t" r="r" b="b"/>
            <a:pathLst>
              <a:path w="2700633" h="2700633">
                <a:moveTo>
                  <a:pt x="0" y="0"/>
                </a:moveTo>
                <a:lnTo>
                  <a:pt x="2700632" y="0"/>
                </a:lnTo>
                <a:lnTo>
                  <a:pt x="2700632" y="2700632"/>
                </a:lnTo>
                <a:lnTo>
                  <a:pt x="0" y="2700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441641" y="695325"/>
            <a:ext cx="95503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Tecnologías Implementadas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89667" y="-3859367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8079722"/>
                </a:moveTo>
                <a:lnTo>
                  <a:pt x="19330423" y="8079722"/>
                </a:lnTo>
                <a:lnTo>
                  <a:pt x="19330423" y="0"/>
                </a:lnTo>
                <a:lnTo>
                  <a:pt x="0" y="0"/>
                </a:lnTo>
                <a:lnTo>
                  <a:pt x="0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08000" y="-275174"/>
            <a:ext cx="3420008" cy="3137857"/>
          </a:xfrm>
          <a:custGeom>
            <a:avLst/>
            <a:gdLst/>
            <a:ahLst/>
            <a:cxnLst/>
            <a:rect l="l" t="t" r="r" b="b"/>
            <a:pathLst>
              <a:path w="3420008" h="3137857">
                <a:moveTo>
                  <a:pt x="0" y="0"/>
                </a:moveTo>
                <a:lnTo>
                  <a:pt x="3420007" y="0"/>
                </a:lnTo>
                <a:lnTo>
                  <a:pt x="3420007" y="3137857"/>
                </a:lnTo>
                <a:lnTo>
                  <a:pt x="0" y="3137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8656" y="3888220"/>
            <a:ext cx="4194862" cy="4194862"/>
          </a:xfrm>
          <a:custGeom>
            <a:avLst/>
            <a:gdLst/>
            <a:ahLst/>
            <a:cxnLst/>
            <a:rect l="l" t="t" r="r" b="b"/>
            <a:pathLst>
              <a:path w="4194862" h="4194862">
                <a:moveTo>
                  <a:pt x="0" y="0"/>
                </a:moveTo>
                <a:lnTo>
                  <a:pt x="4194862" y="0"/>
                </a:lnTo>
                <a:lnTo>
                  <a:pt x="4194862" y="4194862"/>
                </a:lnTo>
                <a:lnTo>
                  <a:pt x="0" y="4194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70416" y="2261068"/>
            <a:ext cx="10747169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Proyección de </a:t>
            </a:r>
            <a:r>
              <a:rPr lang="en-US" sz="6000" b="1" u="sng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  <a:hlinkClick r:id="rId6" tooltip="https://optiflow.cl"/>
              </a:rPr>
              <a:t>optiflow.cl</a:t>
            </a:r>
          </a:p>
        </p:txBody>
      </p:sp>
      <p:sp>
        <p:nvSpPr>
          <p:cNvPr id="6" name="Freeform 6"/>
          <p:cNvSpPr/>
          <p:nvPr/>
        </p:nvSpPr>
        <p:spPr>
          <a:xfrm>
            <a:off x="9864729" y="4409461"/>
            <a:ext cx="3274615" cy="3152380"/>
          </a:xfrm>
          <a:custGeom>
            <a:avLst/>
            <a:gdLst/>
            <a:ahLst/>
            <a:cxnLst/>
            <a:rect l="l" t="t" r="r" b="b"/>
            <a:pathLst>
              <a:path w="3274615" h="3152380">
                <a:moveTo>
                  <a:pt x="0" y="0"/>
                </a:moveTo>
                <a:lnTo>
                  <a:pt x="3274615" y="0"/>
                </a:lnTo>
                <a:lnTo>
                  <a:pt x="3274615" y="3152380"/>
                </a:lnTo>
                <a:lnTo>
                  <a:pt x="0" y="3152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029468" y="1103639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3" y="0"/>
                </a:lnTo>
                <a:lnTo>
                  <a:pt x="19330423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63691">
            <a:off x="290890" y="3435941"/>
            <a:ext cx="3953826" cy="3415117"/>
          </a:xfrm>
          <a:custGeom>
            <a:avLst/>
            <a:gdLst/>
            <a:ahLst/>
            <a:cxnLst/>
            <a:rect l="l" t="t" r="r" b="b"/>
            <a:pathLst>
              <a:path w="3953826" h="3415117">
                <a:moveTo>
                  <a:pt x="0" y="0"/>
                </a:moveTo>
                <a:lnTo>
                  <a:pt x="3953826" y="0"/>
                </a:lnTo>
                <a:lnTo>
                  <a:pt x="3953826" y="3415118"/>
                </a:lnTo>
                <a:lnTo>
                  <a:pt x="0" y="3415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49927" y="1724520"/>
            <a:ext cx="10016864" cy="796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PROBLEMÁTICA A RESOLVER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RELEVANCIA DEL PROYECTO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 DEL PROYECTO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PROPUESTA DE SOLUCIÓN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DESCRIPCIÓN DEL PROYECTO APT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MOCK UP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VIABILIDAD DEL PROYECTO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COSTOS DEL PROYECTO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PERFIL DE USUARIOS QUE BUSCAMOS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DISTRIBUCIÓN DE MÓDULOS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ASPECTOS TÉCNICOS</a:t>
            </a:r>
          </a:p>
          <a:p>
            <a:pPr algn="just">
              <a:lnSpc>
                <a:spcPts val="5285"/>
              </a:lnSpc>
            </a:pPr>
            <a:r>
              <a:rPr lang="en-US" sz="3500" b="1" spc="30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PROYECCIÓN DE OPTIFLOW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38241" y="1648320"/>
            <a:ext cx="1444428" cy="807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05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06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07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08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09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10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11</a:t>
            </a:r>
          </a:p>
          <a:p>
            <a:pPr algn="r">
              <a:lnSpc>
                <a:spcPts val="5370"/>
              </a:lnSpc>
            </a:pPr>
            <a:r>
              <a:rPr lang="en-US" sz="3000" spc="1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28662" y="633870"/>
            <a:ext cx="5980595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60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Índice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2925" y="4165359"/>
            <a:ext cx="873993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3"/>
              </a:lnSpc>
            </a:pPr>
            <a:r>
              <a:rPr lang="en-US" sz="908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5645391"/>
            <a:ext cx="7540621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49"/>
              </a:lnSpc>
            </a:pPr>
            <a:r>
              <a:rPr lang="en-US" sz="2499" spc="2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- OptiFlow Team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-6332657" y="1564433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35639" y="2271669"/>
            <a:ext cx="5936603" cy="5506199"/>
          </a:xfrm>
          <a:custGeom>
            <a:avLst/>
            <a:gdLst/>
            <a:ahLst/>
            <a:cxnLst/>
            <a:rect l="l" t="t" r="r" b="b"/>
            <a:pathLst>
              <a:path w="5936603" h="5506199">
                <a:moveTo>
                  <a:pt x="0" y="0"/>
                </a:moveTo>
                <a:lnTo>
                  <a:pt x="5936603" y="0"/>
                </a:lnTo>
                <a:lnTo>
                  <a:pt x="5936603" y="5506199"/>
                </a:lnTo>
                <a:lnTo>
                  <a:pt x="0" y="5506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6702920" y="1564433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84794" y="2431740"/>
            <a:ext cx="4986216" cy="4574853"/>
          </a:xfrm>
          <a:custGeom>
            <a:avLst/>
            <a:gdLst/>
            <a:ahLst/>
            <a:cxnLst/>
            <a:rect l="l" t="t" r="r" b="b"/>
            <a:pathLst>
              <a:path w="4986216" h="4574853">
                <a:moveTo>
                  <a:pt x="0" y="0"/>
                </a:moveTo>
                <a:lnTo>
                  <a:pt x="4986216" y="0"/>
                </a:lnTo>
                <a:lnTo>
                  <a:pt x="4986216" y="4574854"/>
                </a:lnTo>
                <a:lnTo>
                  <a:pt x="0" y="457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16307" y="3135074"/>
            <a:ext cx="12468486" cy="3661582"/>
            <a:chOff x="0" y="0"/>
            <a:chExt cx="16624649" cy="4882109"/>
          </a:xfrm>
        </p:grpSpPr>
        <p:sp>
          <p:nvSpPr>
            <p:cNvPr id="5" name="TextBox 5"/>
            <p:cNvSpPr txBox="1"/>
            <p:nvPr/>
          </p:nvSpPr>
          <p:spPr>
            <a:xfrm>
              <a:off x="0" y="1658214"/>
              <a:ext cx="16624649" cy="3223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9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Dificultades para tener una visión clara y actualizada de los niveles de stock</a:t>
              </a:r>
            </a:p>
            <a:p>
              <a:pPr marL="518160" lvl="1" indent="-259080" algn="l">
                <a:lnSpc>
                  <a:spcPts val="39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Falta de un registro preciso y detallado de los movimientos de productos</a:t>
              </a:r>
            </a:p>
            <a:p>
              <a:pPr marL="518160" lvl="1" indent="-259080" algn="l">
                <a:lnSpc>
                  <a:spcPts val="39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inconsistencias en la información del inventario</a:t>
              </a:r>
            </a:p>
            <a:p>
              <a:pPr marL="518160" lvl="1" indent="-259080" algn="l">
                <a:lnSpc>
                  <a:spcPts val="39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Falta de base de datos actualizada de proveedores y productos</a:t>
              </a:r>
            </a:p>
            <a:p>
              <a:pPr marL="518160" lvl="1" indent="-259080" algn="l">
                <a:lnSpc>
                  <a:spcPts val="39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Falta de herramientas automatizadas para generar reportes y análisis de datos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16360344" cy="1343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6000" b="1">
                  <a:solidFill>
                    <a:srgbClr val="FFF7F1"/>
                  </a:solidFill>
                  <a:latin typeface="Now Bold"/>
                  <a:ea typeface="Now Bold"/>
                  <a:cs typeface="Now Bold"/>
                  <a:sym typeface="Now Bold"/>
                </a:rPr>
                <a:t>Problemática a Resolver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99999" flipH="1" flipV="1">
            <a:off x="-731341" y="3929500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38143" y="3680930"/>
            <a:ext cx="2221340" cy="1854819"/>
          </a:xfrm>
          <a:custGeom>
            <a:avLst/>
            <a:gdLst/>
            <a:ahLst/>
            <a:cxnLst/>
            <a:rect l="l" t="t" r="r" b="b"/>
            <a:pathLst>
              <a:path w="2221340" h="1854819">
                <a:moveTo>
                  <a:pt x="0" y="0"/>
                </a:moveTo>
                <a:lnTo>
                  <a:pt x="2221339" y="0"/>
                </a:lnTo>
                <a:lnTo>
                  <a:pt x="2221339" y="1854818"/>
                </a:lnTo>
                <a:lnTo>
                  <a:pt x="0" y="1854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09796" y="3543552"/>
            <a:ext cx="2296035" cy="2129573"/>
          </a:xfrm>
          <a:custGeom>
            <a:avLst/>
            <a:gdLst/>
            <a:ahLst/>
            <a:cxnLst/>
            <a:rect l="l" t="t" r="r" b="b"/>
            <a:pathLst>
              <a:path w="2296035" h="2129573">
                <a:moveTo>
                  <a:pt x="0" y="0"/>
                </a:moveTo>
                <a:lnTo>
                  <a:pt x="2296036" y="0"/>
                </a:lnTo>
                <a:lnTo>
                  <a:pt x="2296036" y="2129573"/>
                </a:lnTo>
                <a:lnTo>
                  <a:pt x="0" y="2129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31557" y="3543552"/>
            <a:ext cx="2294557" cy="2415323"/>
          </a:xfrm>
          <a:custGeom>
            <a:avLst/>
            <a:gdLst/>
            <a:ahLst/>
            <a:cxnLst/>
            <a:rect l="l" t="t" r="r" b="b"/>
            <a:pathLst>
              <a:path w="2294557" h="2415323">
                <a:moveTo>
                  <a:pt x="0" y="0"/>
                </a:moveTo>
                <a:lnTo>
                  <a:pt x="2294557" y="0"/>
                </a:lnTo>
                <a:lnTo>
                  <a:pt x="2294557" y="2415323"/>
                </a:lnTo>
                <a:lnTo>
                  <a:pt x="0" y="2415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80892" y="6284486"/>
            <a:ext cx="4553844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Control Eficiente de Inventario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90915" y="6284486"/>
            <a:ext cx="4553844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Evita pérdidas por desabastecimiento o sobrestock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1890" y="6284486"/>
            <a:ext cx="4553844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Reduce costos operativos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72744" y="1455626"/>
            <a:ext cx="1425336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Relevancia del Proyecto APT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7627" y="627698"/>
            <a:ext cx="9292746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 del Proyecto</a:t>
            </a:r>
          </a:p>
        </p:txBody>
      </p:sp>
      <p:sp>
        <p:nvSpPr>
          <p:cNvPr id="3" name="Freeform 3"/>
          <p:cNvSpPr/>
          <p:nvPr/>
        </p:nvSpPr>
        <p:spPr>
          <a:xfrm rot="-2250824">
            <a:off x="7110248" y="4827381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2" y="0"/>
                </a:lnTo>
                <a:lnTo>
                  <a:pt x="19330422" y="8079723"/>
                </a:lnTo>
                <a:lnTo>
                  <a:pt x="0" y="807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58712">
            <a:off x="385608" y="6795563"/>
            <a:ext cx="1968096" cy="2071680"/>
          </a:xfrm>
          <a:custGeom>
            <a:avLst/>
            <a:gdLst/>
            <a:ahLst/>
            <a:cxnLst/>
            <a:rect l="l" t="t" r="r" b="b"/>
            <a:pathLst>
              <a:path w="1968096" h="2071680">
                <a:moveTo>
                  <a:pt x="0" y="0"/>
                </a:moveTo>
                <a:lnTo>
                  <a:pt x="1968096" y="0"/>
                </a:lnTo>
                <a:lnTo>
                  <a:pt x="1968096" y="2071680"/>
                </a:lnTo>
                <a:lnTo>
                  <a:pt x="0" y="2071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70791" y="3465690"/>
            <a:ext cx="13184372" cy="387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Simplificar la gestión de inventarios, mejorar la eficiencia operativa, y proporcionar herramientas valiosas para la toma de decisiones basadas en datos reales y actualizados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8000" y="-275174"/>
            <a:ext cx="3420008" cy="3137857"/>
          </a:xfrm>
          <a:custGeom>
            <a:avLst/>
            <a:gdLst/>
            <a:ahLst/>
            <a:cxnLst/>
            <a:rect l="l" t="t" r="r" b="b"/>
            <a:pathLst>
              <a:path w="3420008" h="3137857">
                <a:moveTo>
                  <a:pt x="0" y="0"/>
                </a:moveTo>
                <a:lnTo>
                  <a:pt x="3420007" y="0"/>
                </a:lnTo>
                <a:lnTo>
                  <a:pt x="3420007" y="3137857"/>
                </a:lnTo>
                <a:lnTo>
                  <a:pt x="0" y="313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042422" y="-4600420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8079722"/>
                </a:moveTo>
                <a:lnTo>
                  <a:pt x="19330422" y="8079722"/>
                </a:lnTo>
                <a:lnTo>
                  <a:pt x="19330422" y="0"/>
                </a:lnTo>
                <a:lnTo>
                  <a:pt x="0" y="0"/>
                </a:lnTo>
                <a:lnTo>
                  <a:pt x="0" y="80797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97627" y="627698"/>
            <a:ext cx="9292746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Propuesta de Solución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4151" y="3393577"/>
            <a:ext cx="16719698" cy="387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Desarrollar un SaaS (Software as a service) integral para:</a:t>
            </a:r>
          </a:p>
          <a:p>
            <a:pPr marL="2266976" lvl="3" indent="-566744" algn="l">
              <a:lnSpc>
                <a:spcPts val="4900"/>
              </a:lnSpc>
              <a:buFont typeface="Arial"/>
              <a:buChar char="￭"/>
            </a:pPr>
            <a:r>
              <a:rPr lang="en-US" sz="3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Optimizar la administración de sus existencias</a:t>
            </a:r>
          </a:p>
          <a:p>
            <a:pPr marL="2266976" lvl="3" indent="-566744" algn="l">
              <a:lnSpc>
                <a:spcPts val="4900"/>
              </a:lnSpc>
              <a:buFont typeface="Arial"/>
              <a:buChar char="￭"/>
            </a:pPr>
            <a:r>
              <a:rPr lang="en-US" sz="3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Mejorar la eficiencia operativa</a:t>
            </a:r>
          </a:p>
          <a:p>
            <a:pPr marL="2266976" lvl="3" indent="-566744" algn="l">
              <a:lnSpc>
                <a:spcPts val="4900"/>
              </a:lnSpc>
              <a:buFont typeface="Arial"/>
              <a:buChar char="￭"/>
            </a:pPr>
            <a:r>
              <a:rPr lang="en-US" sz="3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Apoyar la toma de decisiones estratégicas mediante funcionalidades avanzadas de gestión, análisis y reporte de datos.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34078"/>
            <a:ext cx="6489951" cy="170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Descripción del Proyecto APT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44345" y="4432300"/>
            <a:ext cx="10443655" cy="562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Objetivo General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Desarrollar un software que permita la gestión de inventario eficiente incluyendo reportes y análisis financiero.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Objetivos específicos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1) Optimizar la gestión de inventarios y recursos del cliente.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2) Mejorar la eficiencia operativa y competitividad mediante herramientas que faciliten la toma de decisiones basadas en análisis de datos.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3) Desarrollar herramientas de análisis financiero que apoyen la toma de decisiones estratégicas.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4) Integrar la gestión de proveedores para optimizar las relaciones comerciales y asegurar un suministro constante y confiable.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5) Establecer una serie de movimientos de productos para mejorar el seguimiento y control de inventarios.</a:t>
            </a:r>
          </a:p>
        </p:txBody>
      </p:sp>
      <p:sp>
        <p:nvSpPr>
          <p:cNvPr id="4" name="Freeform 4"/>
          <p:cNvSpPr/>
          <p:nvPr/>
        </p:nvSpPr>
        <p:spPr>
          <a:xfrm rot="1969403">
            <a:off x="-10284865" y="4449302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042">
            <a:off x="2524063" y="5418082"/>
            <a:ext cx="3018063" cy="3168570"/>
          </a:xfrm>
          <a:custGeom>
            <a:avLst/>
            <a:gdLst/>
            <a:ahLst/>
            <a:cxnLst/>
            <a:rect l="l" t="t" r="r" b="b"/>
            <a:pathLst>
              <a:path w="3018063" h="3168570">
                <a:moveTo>
                  <a:pt x="0" y="0"/>
                </a:moveTo>
                <a:lnTo>
                  <a:pt x="3018062" y="0"/>
                </a:lnTo>
                <a:lnTo>
                  <a:pt x="3018062" y="3168570"/>
                </a:lnTo>
                <a:lnTo>
                  <a:pt x="0" y="316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44345" y="3958626"/>
            <a:ext cx="8069997" cy="34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 a futuro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4345" y="580046"/>
            <a:ext cx="8966636" cy="296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41" lvl="1" indent="-260320" algn="l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Toma de Requerimientos</a:t>
            </a:r>
          </a:p>
          <a:p>
            <a:pPr marL="520641" lvl="1" indent="-260320" algn="l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Modelamiento de flujo de datos</a:t>
            </a:r>
          </a:p>
          <a:p>
            <a:pPr marL="520641" lvl="1" indent="-260320" algn="l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Creación de base de datos</a:t>
            </a:r>
          </a:p>
          <a:p>
            <a:pPr marL="520641" lvl="1" indent="-260320" algn="l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Modelamiento de base de datos</a:t>
            </a:r>
          </a:p>
          <a:p>
            <a:pPr marL="520641" lvl="1" indent="-260320" algn="l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Programación de base de datos</a:t>
            </a:r>
          </a:p>
          <a:p>
            <a:pPr marL="520641" lvl="1" indent="-260320" algn="l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Desarrollo SaaS</a:t>
            </a:r>
          </a:p>
          <a:p>
            <a:pPr marL="520641" lvl="1" indent="-260320" algn="l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Toma de decisiones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86360" flipV="1">
            <a:off x="9418869" y="6118305"/>
            <a:ext cx="12937052" cy="5407424"/>
          </a:xfrm>
          <a:custGeom>
            <a:avLst/>
            <a:gdLst/>
            <a:ahLst/>
            <a:cxnLst/>
            <a:rect l="l" t="t" r="r" b="b"/>
            <a:pathLst>
              <a:path w="12937052" h="5407424">
                <a:moveTo>
                  <a:pt x="0" y="5407424"/>
                </a:moveTo>
                <a:lnTo>
                  <a:pt x="12937052" y="5407424"/>
                </a:lnTo>
                <a:lnTo>
                  <a:pt x="12937052" y="0"/>
                </a:lnTo>
                <a:lnTo>
                  <a:pt x="0" y="0"/>
                </a:lnTo>
                <a:lnTo>
                  <a:pt x="0" y="54074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67075" y="1085850"/>
            <a:ext cx="3353850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MockUp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4151" y="5459635"/>
            <a:ext cx="167196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4" tooltip="https://www.figma.com/design/SNczLtuwiB20xMxXTjid4A/Untitled?node-id=1-2902&amp;node-type=CANVAS"/>
              </a:rPr>
              <a:t>Link Mockup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136120" y="-5872693"/>
            <a:ext cx="19424120" cy="8118886"/>
          </a:xfrm>
          <a:custGeom>
            <a:avLst/>
            <a:gdLst/>
            <a:ahLst/>
            <a:cxnLst/>
            <a:rect l="l" t="t" r="r" b="b"/>
            <a:pathLst>
              <a:path w="19424120" h="8118886">
                <a:moveTo>
                  <a:pt x="0" y="8118887"/>
                </a:moveTo>
                <a:lnTo>
                  <a:pt x="19424120" y="8118887"/>
                </a:lnTo>
                <a:lnTo>
                  <a:pt x="19424120" y="0"/>
                </a:lnTo>
                <a:lnTo>
                  <a:pt x="0" y="0"/>
                </a:lnTo>
                <a:lnTo>
                  <a:pt x="0" y="81188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84000" y="309542"/>
            <a:ext cx="9519999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 spc="1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Viabilidad del Proyecto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925" y="2518113"/>
            <a:ext cx="2503451" cy="95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7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Viabilidad Técnica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54819" y="2518113"/>
            <a:ext cx="2503451" cy="95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7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Viabilidad Económica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58648" y="2518113"/>
            <a:ext cx="2503451" cy="95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7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Viabilidad Operacional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1249" y="2368094"/>
            <a:ext cx="2167186" cy="40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Riesgos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3854" y="2518113"/>
            <a:ext cx="2503451" cy="95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7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Viabilidad del Mercado</a:t>
            </a:r>
          </a:p>
        </p:txBody>
      </p:sp>
      <p:sp>
        <p:nvSpPr>
          <p:cNvPr id="9" name="Freeform 9"/>
          <p:cNvSpPr/>
          <p:nvPr/>
        </p:nvSpPr>
        <p:spPr>
          <a:xfrm>
            <a:off x="16207834" y="8274671"/>
            <a:ext cx="3588293" cy="3328142"/>
          </a:xfrm>
          <a:custGeom>
            <a:avLst/>
            <a:gdLst/>
            <a:ahLst/>
            <a:cxnLst/>
            <a:rect l="l" t="t" r="r" b="b"/>
            <a:pathLst>
              <a:path w="3588293" h="3328142">
                <a:moveTo>
                  <a:pt x="0" y="0"/>
                </a:moveTo>
                <a:lnTo>
                  <a:pt x="3588293" y="0"/>
                </a:lnTo>
                <a:lnTo>
                  <a:pt x="3588293" y="3328142"/>
                </a:lnTo>
                <a:lnTo>
                  <a:pt x="0" y="3328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4977" y="4229440"/>
            <a:ext cx="3563625" cy="285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829" lvl="1" indent="-250414" algn="ctr">
              <a:lnSpc>
                <a:spcPts val="3247"/>
              </a:lnSpc>
              <a:buFont typeface="Arial"/>
              <a:buChar char="•"/>
            </a:pPr>
            <a:r>
              <a:rPr lang="en-US" sz="23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y herramientas</a:t>
            </a:r>
          </a:p>
          <a:p>
            <a:pPr marL="500829" lvl="1" indent="-250414" algn="ctr">
              <a:lnSpc>
                <a:spcPts val="3247"/>
              </a:lnSpc>
              <a:buFont typeface="Arial"/>
              <a:buChar char="•"/>
            </a:pPr>
            <a:r>
              <a:rPr lang="en-US" sz="23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Experiencia del equipo</a:t>
            </a:r>
          </a:p>
          <a:p>
            <a:pPr marL="500829" lvl="1" indent="-250414" algn="ctr">
              <a:lnSpc>
                <a:spcPts val="3247"/>
              </a:lnSpc>
              <a:buFont typeface="Arial"/>
              <a:buChar char="•"/>
            </a:pPr>
            <a:r>
              <a:rPr lang="en-US" sz="23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GCP -&gt; despliegue y escalabilidad</a:t>
            </a:r>
          </a:p>
          <a:p>
            <a:pPr algn="ctr">
              <a:lnSpc>
                <a:spcPts val="3247"/>
              </a:lnSpc>
            </a:pPr>
            <a:endParaRPr lang="en-US" sz="231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86600" y="4229440"/>
            <a:ext cx="3257208" cy="165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0894" lvl="1" indent="-255447" algn="ctr">
              <a:lnSpc>
                <a:spcPts val="3312"/>
              </a:lnSpc>
              <a:buFont typeface="Arial"/>
              <a:buChar char="•"/>
            </a:pPr>
            <a:r>
              <a:rPr lang="en-US" sz="23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Cambiar  procesos internos</a:t>
            </a:r>
          </a:p>
          <a:p>
            <a:pPr marL="510894" lvl="1" indent="-255447" algn="ctr">
              <a:lnSpc>
                <a:spcPts val="3312"/>
              </a:lnSpc>
              <a:buFont typeface="Arial"/>
              <a:buChar char="•"/>
            </a:pPr>
            <a:r>
              <a:rPr lang="en-US" sz="23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Sist. Facil de usar</a:t>
            </a:r>
          </a:p>
          <a:p>
            <a:pPr algn="ctr">
              <a:lnSpc>
                <a:spcPts val="3312"/>
              </a:lnSpc>
            </a:pPr>
            <a:endParaRPr lang="en-US" sz="2366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23854" y="4229440"/>
            <a:ext cx="2962899" cy="303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732" lvl="1" indent="-232366" algn="ctr">
              <a:lnSpc>
                <a:spcPts val="3013"/>
              </a:lnSpc>
              <a:buFont typeface="Arial"/>
              <a:buChar char="•"/>
            </a:pPr>
            <a:r>
              <a:rPr lang="en-US" sz="21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Creciente demanda de soluciones de gestion de inventario.</a:t>
            </a:r>
          </a:p>
          <a:p>
            <a:pPr algn="ctr">
              <a:lnSpc>
                <a:spcPts val="3013"/>
              </a:lnSpc>
            </a:pPr>
            <a:endParaRPr lang="en-US" sz="215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4732" lvl="1" indent="-232366" algn="ctr">
              <a:lnSpc>
                <a:spcPts val="3013"/>
              </a:lnSpc>
              <a:buFont typeface="Arial"/>
              <a:buChar char="•"/>
            </a:pPr>
            <a:r>
              <a:rPr lang="en-US" sz="21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Potencial expansion</a:t>
            </a:r>
          </a:p>
          <a:p>
            <a:pPr algn="ctr">
              <a:lnSpc>
                <a:spcPts val="3013"/>
              </a:lnSpc>
            </a:pPr>
            <a:endParaRPr lang="en-US" sz="215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95371" y="4229440"/>
            <a:ext cx="3335039" cy="113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732" lvl="1" indent="-232366" algn="ctr">
              <a:lnSpc>
                <a:spcPts val="3013"/>
              </a:lnSpc>
              <a:buFont typeface="Arial"/>
              <a:buChar char="•"/>
            </a:pPr>
            <a:r>
              <a:rPr lang="en-US" sz="21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Costos bajos</a:t>
            </a:r>
          </a:p>
          <a:p>
            <a:pPr marL="464732" lvl="1" indent="-232366" algn="ctr">
              <a:lnSpc>
                <a:spcPts val="3013"/>
              </a:lnSpc>
              <a:buFont typeface="Arial"/>
              <a:buChar char="•"/>
            </a:pPr>
            <a:r>
              <a:rPr lang="en-US" sz="21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Infraestructura fisica</a:t>
            </a:r>
          </a:p>
          <a:p>
            <a:pPr marL="464732" lvl="1" indent="-232366" algn="ctr">
              <a:lnSpc>
                <a:spcPts val="3013"/>
              </a:lnSpc>
              <a:buFont typeface="Arial"/>
              <a:buChar char="•"/>
            </a:pPr>
            <a:r>
              <a:rPr lang="en-US" sz="21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Retorno de inversion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21249" y="4213711"/>
            <a:ext cx="2962899" cy="265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732" lvl="1" indent="-232366" algn="ctr">
              <a:lnSpc>
                <a:spcPts val="3013"/>
              </a:lnSpc>
              <a:buFont typeface="Arial"/>
              <a:buChar char="•"/>
            </a:pPr>
            <a:r>
              <a:rPr lang="en-US" sz="21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Usuarios -&gt; resistencia al cambio.</a:t>
            </a:r>
          </a:p>
          <a:p>
            <a:pPr marL="464732" lvl="1" indent="-232366" algn="ctr">
              <a:lnSpc>
                <a:spcPts val="3013"/>
              </a:lnSpc>
              <a:buFont typeface="Arial"/>
              <a:buChar char="•"/>
            </a:pPr>
            <a:r>
              <a:rPr lang="en-US" sz="21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Necesidades del mercado</a:t>
            </a:r>
          </a:p>
          <a:p>
            <a:pPr marL="464732" lvl="1" indent="-232366" algn="ctr">
              <a:lnSpc>
                <a:spcPts val="3013"/>
              </a:lnSpc>
              <a:buFont typeface="Arial"/>
              <a:buChar char="•"/>
            </a:pPr>
            <a:r>
              <a:rPr lang="en-US" sz="21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Empresas más grandes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Office PowerPoint</Application>
  <PresentationFormat>Personalizado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Arial</vt:lpstr>
      <vt:lpstr>Open Sans</vt:lpstr>
      <vt:lpstr>Now</vt:lpstr>
      <vt:lpstr>Open Sans Bold Italics</vt:lpstr>
      <vt:lpstr>Calibri</vt:lpstr>
      <vt:lpstr>Now Bold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OptiFlow Presentación 1</dc:title>
  <dc:creator>Vina del Mar</dc:creator>
  <cp:lastModifiedBy>Vina del Mar</cp:lastModifiedBy>
  <cp:revision>1</cp:revision>
  <dcterms:created xsi:type="dcterms:W3CDTF">2006-08-16T00:00:00Z</dcterms:created>
  <dcterms:modified xsi:type="dcterms:W3CDTF">2024-09-10T18:57:58Z</dcterms:modified>
  <dc:identifier>DAGPwW6gv_o</dc:identifier>
</cp:coreProperties>
</file>